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8" r:id="rId4"/>
  </p:sldMasterIdLst>
  <p:notesMasterIdLst>
    <p:notesMasterId r:id="rId16"/>
  </p:notesMasterIdLst>
  <p:handoutMasterIdLst>
    <p:handoutMasterId r:id="rId17"/>
  </p:handoutMasterIdLst>
  <p:sldIdLst>
    <p:sldId id="285" r:id="rId5"/>
    <p:sldId id="274" r:id="rId6"/>
    <p:sldId id="300" r:id="rId7"/>
    <p:sldId id="341" r:id="rId8"/>
    <p:sldId id="338" r:id="rId9"/>
    <p:sldId id="342" r:id="rId10"/>
    <p:sldId id="339" r:id="rId11"/>
    <p:sldId id="340" r:id="rId12"/>
    <p:sldId id="321" r:id="rId13"/>
    <p:sldId id="319" r:id="rId14"/>
    <p:sldId id="283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BM&amp;FBOVESPA" initials="B" lastIdx="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862"/>
    <a:srgbClr val="00B0EA"/>
    <a:srgbClr val="FFFFFF"/>
    <a:srgbClr val="123274"/>
    <a:srgbClr val="DE7F00"/>
    <a:srgbClr val="E6E6E6"/>
    <a:srgbClr val="F6A841"/>
    <a:srgbClr val="003273"/>
    <a:srgbClr val="5D6061"/>
    <a:srgbClr val="0D24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C083E6E3-FA7D-4D7B-A595-EF9225AFEA82}" styleName="Estilo Claro 1 - Ênfase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485" autoAdjust="0"/>
    <p:restoredTop sz="99872" autoAdjust="0"/>
  </p:normalViewPr>
  <p:slideViewPr>
    <p:cSldViewPr>
      <p:cViewPr varScale="1">
        <p:scale>
          <a:sx n="68" d="100"/>
          <a:sy n="68" d="100"/>
        </p:scale>
        <p:origin x="552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49" d="100"/>
          <a:sy n="49" d="100"/>
        </p:scale>
        <p:origin x="2910" y="5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EF996C-CA2C-436E-A903-7F2E7C68ADF8}" type="datetimeFigureOut">
              <a:rPr lang="en-US" smtClean="0"/>
              <a:pPr/>
              <a:t>7/8/2020</a:t>
            </a:fld>
            <a:endParaRPr lang="en-US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D6F0E9-F5E0-4616-9C10-7A8C156C72C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684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D6514A-F4CA-40F5-B508-6CC5FEA6DD64}" type="datetimeFigureOut">
              <a:rPr lang="en-US" smtClean="0"/>
              <a:pPr/>
              <a:t>7/8/2020</a:t>
            </a:fld>
            <a:endParaRPr lang="en-US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2B8404-7DFF-4128-BBDB-E2DC0C77B12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7500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x-none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0A0255A0-EE2B-6E49-A611-C16850102233}" type="datetimeFigureOut">
              <a:rPr lang="en-US" smtClean="0"/>
              <a:t>7/8/2020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E876C96A-F7BC-0944-A97F-523D39431F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7247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0A0255A0-EE2B-6E49-A611-C16850102233}" type="datetimeFigureOut">
              <a:rPr lang="en-US" smtClean="0"/>
              <a:t>7/8/2020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E876C96A-F7BC-0944-A97F-523D39431F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6143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0A0255A0-EE2B-6E49-A611-C16850102233}" type="datetimeFigureOut">
              <a:rPr lang="en-US" smtClean="0"/>
              <a:t>7/8/2020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E876C96A-F7BC-0944-A97F-523D39431F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3813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ap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2"/>
          <p:cNvSpPr>
            <a:spLocks noGrp="1"/>
          </p:cNvSpPr>
          <p:nvPr userDrawn="1">
            <p:ph type="title" hasCustomPrompt="1"/>
          </p:nvPr>
        </p:nvSpPr>
        <p:spPr>
          <a:xfrm>
            <a:off x="407368" y="2060848"/>
            <a:ext cx="6600733" cy="1408451"/>
          </a:xfrm>
        </p:spPr>
        <p:txBody>
          <a:bodyPr anchor="t">
            <a:noAutofit/>
          </a:bodyPr>
          <a:lstStyle>
            <a:lvl1pPr algn="l">
              <a:defRPr sz="40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pt-BR" dirty="0"/>
              <a:t>CLIQUE PARA EDITAR O TÍTULO MESTRE</a:t>
            </a:r>
            <a:endParaRPr lang="en-US" dirty="0"/>
          </a:p>
        </p:txBody>
      </p:sp>
      <p:sp>
        <p:nvSpPr>
          <p:cNvPr id="15" name="Espaço Reservado para Texto 14"/>
          <p:cNvSpPr>
            <a:spLocks noGrp="1"/>
          </p:cNvSpPr>
          <p:nvPr userDrawn="1">
            <p:ph type="body" sz="quarter" idx="15"/>
          </p:nvPr>
        </p:nvSpPr>
        <p:spPr>
          <a:xfrm>
            <a:off x="435406" y="3717032"/>
            <a:ext cx="6572695" cy="89821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buNone/>
              <a:defRPr sz="150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pt-BR" dirty="0"/>
              <a:t>Clique para editar o texto mestre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52C729FF-DF89-4FB9-8241-768BE0F48B50}"/>
              </a:ext>
            </a:extLst>
          </p:cNvPr>
          <p:cNvSpPr/>
          <p:nvPr userDrawn="1"/>
        </p:nvSpPr>
        <p:spPr>
          <a:xfrm>
            <a:off x="10416480" y="111564"/>
            <a:ext cx="1775520" cy="144522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1C7101DA-C0F2-4BFB-93B8-9A0FAB17FDE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6440" y="-27384"/>
            <a:ext cx="2016224" cy="2016224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B271437B-F2A1-4A5B-8D3F-94BDF1B3B3EF}"/>
              </a:ext>
            </a:extLst>
          </p:cNvPr>
          <p:cNvSpPr/>
          <p:nvPr userDrawn="1"/>
        </p:nvSpPr>
        <p:spPr>
          <a:xfrm>
            <a:off x="435406" y="6127196"/>
            <a:ext cx="404010" cy="32599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10765309"/>
      </p:ext>
    </p:extLst>
  </p:cSld>
  <p:clrMapOvr>
    <a:masterClrMapping/>
  </p:clrMapOvr>
  <p:transition>
    <p:fade thruBlk="1"/>
  </p:transition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Espaço Reservado para Texto 13"/>
          <p:cNvSpPr>
            <a:spLocks noGrp="1"/>
          </p:cNvSpPr>
          <p:nvPr>
            <p:ph type="body" sz="quarter" idx="13"/>
          </p:nvPr>
        </p:nvSpPr>
        <p:spPr>
          <a:xfrm>
            <a:off x="335360" y="980728"/>
            <a:ext cx="11040533" cy="360000"/>
          </a:xfrm>
          <a:prstGeom prst="rect">
            <a:avLst/>
          </a:prstGeom>
          <a:noFill/>
        </p:spPr>
        <p:txBody>
          <a:bodyPr anchor="ctr"/>
          <a:lstStyle>
            <a:lvl1pPr>
              <a:buNone/>
              <a:defRPr sz="2000">
                <a:solidFill>
                  <a:srgbClr val="00B0F0"/>
                </a:solidFill>
              </a:defRPr>
            </a:lvl1pPr>
          </a:lstStyle>
          <a:p>
            <a:pPr lvl="0"/>
            <a:endParaRPr lang="pt-BR" dirty="0"/>
          </a:p>
        </p:txBody>
      </p:sp>
      <p:sp>
        <p:nvSpPr>
          <p:cNvPr id="23" name="Espaço Reservado para Texto 13"/>
          <p:cNvSpPr>
            <a:spLocks noGrp="1"/>
          </p:cNvSpPr>
          <p:nvPr>
            <p:ph type="body" sz="quarter" idx="16"/>
          </p:nvPr>
        </p:nvSpPr>
        <p:spPr>
          <a:xfrm>
            <a:off x="335359" y="1387761"/>
            <a:ext cx="11040533" cy="360000"/>
          </a:xfrm>
          <a:prstGeom prst="rect">
            <a:avLst/>
          </a:prstGeom>
          <a:noFill/>
        </p:spPr>
        <p:txBody>
          <a:bodyPr anchor="ctr"/>
          <a:lstStyle>
            <a:lvl1pPr>
              <a:buNone/>
              <a:defRPr sz="2000">
                <a:solidFill>
                  <a:srgbClr val="00478D"/>
                </a:solidFill>
              </a:defRPr>
            </a:lvl1pPr>
          </a:lstStyle>
          <a:p>
            <a:pPr lvl="0"/>
            <a:endParaRPr lang="pt-BR" dirty="0"/>
          </a:p>
        </p:txBody>
      </p:sp>
      <p:sp>
        <p:nvSpPr>
          <p:cNvPr id="11" name="Título 1"/>
          <p:cNvSpPr>
            <a:spLocks noGrp="1"/>
          </p:cNvSpPr>
          <p:nvPr>
            <p:ph type="title" hasCustomPrompt="1"/>
          </p:nvPr>
        </p:nvSpPr>
        <p:spPr>
          <a:xfrm>
            <a:off x="349428" y="371475"/>
            <a:ext cx="10859140" cy="436098"/>
          </a:xfrm>
        </p:spPr>
        <p:txBody>
          <a:bodyPr/>
          <a:lstStyle>
            <a:lvl1pPr algn="l">
              <a:defRPr sz="1050" spc="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pt-BR" dirty="0"/>
              <a:t>AGENDA</a:t>
            </a:r>
          </a:p>
        </p:txBody>
      </p:sp>
      <p:sp>
        <p:nvSpPr>
          <p:cNvPr id="12" name="Espaço Reservado para Texto 13"/>
          <p:cNvSpPr>
            <a:spLocks noGrp="1"/>
          </p:cNvSpPr>
          <p:nvPr>
            <p:ph type="body" sz="quarter" idx="17"/>
          </p:nvPr>
        </p:nvSpPr>
        <p:spPr>
          <a:xfrm>
            <a:off x="335359" y="1794794"/>
            <a:ext cx="11040533" cy="360000"/>
          </a:xfrm>
          <a:prstGeom prst="rect">
            <a:avLst/>
          </a:prstGeom>
          <a:noFill/>
        </p:spPr>
        <p:txBody>
          <a:bodyPr anchor="ctr"/>
          <a:lstStyle>
            <a:lvl1pPr>
              <a:buNone/>
              <a:defRPr sz="2000">
                <a:solidFill>
                  <a:srgbClr val="00478D"/>
                </a:solidFill>
              </a:defRPr>
            </a:lvl1pPr>
          </a:lstStyle>
          <a:p>
            <a:pPr lvl="0"/>
            <a:endParaRPr lang="pt-BR" dirty="0"/>
          </a:p>
        </p:txBody>
      </p:sp>
      <p:sp>
        <p:nvSpPr>
          <p:cNvPr id="13" name="Espaço Reservado para Texto 13"/>
          <p:cNvSpPr>
            <a:spLocks noGrp="1"/>
          </p:cNvSpPr>
          <p:nvPr>
            <p:ph type="body" sz="quarter" idx="18"/>
          </p:nvPr>
        </p:nvSpPr>
        <p:spPr>
          <a:xfrm>
            <a:off x="335359" y="2223021"/>
            <a:ext cx="11040533" cy="360000"/>
          </a:xfrm>
          <a:prstGeom prst="rect">
            <a:avLst/>
          </a:prstGeom>
          <a:noFill/>
        </p:spPr>
        <p:txBody>
          <a:bodyPr anchor="ctr"/>
          <a:lstStyle>
            <a:lvl1pPr>
              <a:buNone/>
              <a:defRPr sz="2000">
                <a:solidFill>
                  <a:srgbClr val="00478D"/>
                </a:solidFill>
              </a:defRPr>
            </a:lvl1pPr>
          </a:lstStyle>
          <a:p>
            <a:pPr lvl="0"/>
            <a:endParaRPr lang="pt-BR" dirty="0"/>
          </a:p>
        </p:txBody>
      </p:sp>
      <p:sp>
        <p:nvSpPr>
          <p:cNvPr id="14" name="Espaço Reservado para Texto 13"/>
          <p:cNvSpPr>
            <a:spLocks noGrp="1"/>
          </p:cNvSpPr>
          <p:nvPr>
            <p:ph type="body" sz="quarter" idx="19"/>
          </p:nvPr>
        </p:nvSpPr>
        <p:spPr>
          <a:xfrm>
            <a:off x="335359" y="2651248"/>
            <a:ext cx="11040533" cy="360000"/>
          </a:xfrm>
          <a:prstGeom prst="rect">
            <a:avLst/>
          </a:prstGeom>
          <a:noFill/>
        </p:spPr>
        <p:txBody>
          <a:bodyPr anchor="ctr"/>
          <a:lstStyle>
            <a:lvl1pPr>
              <a:buNone/>
              <a:defRPr sz="2000">
                <a:solidFill>
                  <a:srgbClr val="00478D"/>
                </a:solidFill>
              </a:defRPr>
            </a:lvl1pPr>
          </a:lstStyle>
          <a:p>
            <a:pPr lvl="0"/>
            <a:endParaRPr lang="pt-BR" dirty="0"/>
          </a:p>
        </p:txBody>
      </p:sp>
      <p:sp>
        <p:nvSpPr>
          <p:cNvPr id="15" name="Espaço Reservado para Texto 13"/>
          <p:cNvSpPr>
            <a:spLocks noGrp="1"/>
          </p:cNvSpPr>
          <p:nvPr>
            <p:ph type="body" sz="quarter" idx="20"/>
          </p:nvPr>
        </p:nvSpPr>
        <p:spPr>
          <a:xfrm>
            <a:off x="335359" y="3079475"/>
            <a:ext cx="11040533" cy="360000"/>
          </a:xfrm>
          <a:prstGeom prst="rect">
            <a:avLst/>
          </a:prstGeom>
          <a:noFill/>
        </p:spPr>
        <p:txBody>
          <a:bodyPr anchor="ctr"/>
          <a:lstStyle>
            <a:lvl1pPr>
              <a:buNone/>
              <a:defRPr sz="2000">
                <a:solidFill>
                  <a:srgbClr val="00478D"/>
                </a:solidFill>
              </a:defRPr>
            </a:lvl1pPr>
          </a:lstStyle>
          <a:p>
            <a:pPr lvl="0"/>
            <a:endParaRPr lang="pt-BR" dirty="0"/>
          </a:p>
        </p:txBody>
      </p:sp>
      <p:sp>
        <p:nvSpPr>
          <p:cNvPr id="16" name="Espaço Reservado para Texto 13"/>
          <p:cNvSpPr>
            <a:spLocks noGrp="1"/>
          </p:cNvSpPr>
          <p:nvPr>
            <p:ph type="body" sz="quarter" idx="21"/>
          </p:nvPr>
        </p:nvSpPr>
        <p:spPr>
          <a:xfrm>
            <a:off x="335359" y="3507702"/>
            <a:ext cx="11040533" cy="360000"/>
          </a:xfrm>
          <a:prstGeom prst="rect">
            <a:avLst/>
          </a:prstGeom>
          <a:noFill/>
        </p:spPr>
        <p:txBody>
          <a:bodyPr anchor="ctr"/>
          <a:lstStyle>
            <a:lvl1pPr>
              <a:buNone/>
              <a:defRPr sz="2000">
                <a:solidFill>
                  <a:srgbClr val="00478D"/>
                </a:solidFill>
              </a:defRPr>
            </a:lvl1pPr>
          </a:lstStyle>
          <a:p>
            <a:pPr lvl="0"/>
            <a:endParaRPr lang="pt-BR" dirty="0"/>
          </a:p>
        </p:txBody>
      </p:sp>
      <p:sp>
        <p:nvSpPr>
          <p:cNvPr id="17" name="Espaço Reservado para Texto 13"/>
          <p:cNvSpPr>
            <a:spLocks noGrp="1"/>
          </p:cNvSpPr>
          <p:nvPr>
            <p:ph type="body" sz="quarter" idx="22"/>
          </p:nvPr>
        </p:nvSpPr>
        <p:spPr>
          <a:xfrm>
            <a:off x="335359" y="3946006"/>
            <a:ext cx="11040533" cy="360000"/>
          </a:xfrm>
          <a:prstGeom prst="rect">
            <a:avLst/>
          </a:prstGeom>
          <a:noFill/>
        </p:spPr>
        <p:txBody>
          <a:bodyPr anchor="ctr"/>
          <a:lstStyle>
            <a:lvl1pPr>
              <a:buNone/>
              <a:defRPr sz="2000">
                <a:solidFill>
                  <a:srgbClr val="00478D"/>
                </a:solidFill>
              </a:defRPr>
            </a:lvl1pPr>
          </a:lstStyle>
          <a:p>
            <a:pPr lvl="0"/>
            <a:endParaRPr lang="pt-BR" dirty="0"/>
          </a:p>
        </p:txBody>
      </p:sp>
      <p:sp>
        <p:nvSpPr>
          <p:cNvPr id="18" name="Espaço Reservado para Texto 13"/>
          <p:cNvSpPr>
            <a:spLocks noGrp="1"/>
          </p:cNvSpPr>
          <p:nvPr>
            <p:ph type="body" sz="quarter" idx="23"/>
          </p:nvPr>
        </p:nvSpPr>
        <p:spPr>
          <a:xfrm>
            <a:off x="335359" y="4384310"/>
            <a:ext cx="11040533" cy="360000"/>
          </a:xfrm>
          <a:prstGeom prst="rect">
            <a:avLst/>
          </a:prstGeom>
          <a:noFill/>
        </p:spPr>
        <p:txBody>
          <a:bodyPr anchor="ctr"/>
          <a:lstStyle>
            <a:lvl1pPr>
              <a:buNone/>
              <a:defRPr sz="2000">
                <a:solidFill>
                  <a:srgbClr val="00478D"/>
                </a:solidFill>
              </a:defRPr>
            </a:lvl1pPr>
          </a:lstStyle>
          <a:p>
            <a:pPr lvl="0"/>
            <a:endParaRPr lang="pt-BR" dirty="0"/>
          </a:p>
        </p:txBody>
      </p:sp>
      <p:sp>
        <p:nvSpPr>
          <p:cNvPr id="19" name="Espaço Reservado para Texto 13"/>
          <p:cNvSpPr>
            <a:spLocks noGrp="1"/>
          </p:cNvSpPr>
          <p:nvPr>
            <p:ph type="body" sz="quarter" idx="24"/>
          </p:nvPr>
        </p:nvSpPr>
        <p:spPr>
          <a:xfrm>
            <a:off x="335359" y="4822614"/>
            <a:ext cx="11040533" cy="360000"/>
          </a:xfrm>
          <a:prstGeom prst="rect">
            <a:avLst/>
          </a:prstGeom>
          <a:noFill/>
        </p:spPr>
        <p:txBody>
          <a:bodyPr anchor="ctr"/>
          <a:lstStyle>
            <a:lvl1pPr>
              <a:buNone/>
              <a:defRPr sz="2000">
                <a:solidFill>
                  <a:srgbClr val="00478D"/>
                </a:solidFill>
              </a:defRPr>
            </a:lvl1pPr>
          </a:lstStyle>
          <a:p>
            <a:pPr lvl="0"/>
            <a:endParaRPr lang="pt-BR" dirty="0"/>
          </a:p>
        </p:txBody>
      </p:sp>
      <p:sp>
        <p:nvSpPr>
          <p:cNvPr id="20" name="Espaço Reservado para Texto 13"/>
          <p:cNvSpPr>
            <a:spLocks noGrp="1"/>
          </p:cNvSpPr>
          <p:nvPr>
            <p:ph type="body" sz="quarter" idx="25"/>
          </p:nvPr>
        </p:nvSpPr>
        <p:spPr>
          <a:xfrm>
            <a:off x="335359" y="5260918"/>
            <a:ext cx="11040533" cy="360000"/>
          </a:xfrm>
          <a:prstGeom prst="rect">
            <a:avLst/>
          </a:prstGeom>
          <a:noFill/>
        </p:spPr>
        <p:txBody>
          <a:bodyPr anchor="ctr"/>
          <a:lstStyle>
            <a:lvl1pPr>
              <a:buNone/>
              <a:defRPr sz="2000">
                <a:solidFill>
                  <a:srgbClr val="00478D"/>
                </a:solidFill>
              </a:defRPr>
            </a:lvl1pPr>
          </a:lstStyle>
          <a:p>
            <a:pPr lvl="0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56219"/>
      </p:ext>
    </p:extLst>
  </p:cSld>
  <p:clrMapOvr>
    <a:masterClrMapping/>
  </p:clrMapOvr>
  <p:transition>
    <p:fade thruBlk="1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apítulo">
    <p:bg>
      <p:bgPr>
        <a:solidFill>
          <a:srgbClr val="00AF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5"/>
          <p:cNvSpPr txBox="1"/>
          <p:nvPr userDrawn="1"/>
        </p:nvSpPr>
        <p:spPr>
          <a:xfrm>
            <a:off x="166704" y="6237312"/>
            <a:ext cx="7447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8F61775E-345C-49C6-BE5B-6D7F1D067A13}" type="slidenum">
              <a:rPr lang="en-US" sz="1400" b="1" smtClean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‹#›</a:t>
            </a:fld>
            <a:endParaRPr lang="en-US" sz="1400" b="1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F55F5619-327C-4CB4-98A5-59DBF35D60D2}"/>
              </a:ext>
            </a:extLst>
          </p:cNvPr>
          <p:cNvSpPr/>
          <p:nvPr userDrawn="1"/>
        </p:nvSpPr>
        <p:spPr>
          <a:xfrm>
            <a:off x="10200456" y="0"/>
            <a:ext cx="1991544" cy="1772816"/>
          </a:xfrm>
          <a:prstGeom prst="rect">
            <a:avLst/>
          </a:prstGeom>
          <a:solidFill>
            <a:srgbClr val="00AFE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40327C4-97D8-4A1E-AAF3-CFA44549E40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2467" y="195968"/>
            <a:ext cx="1144800" cy="1144800"/>
          </a:xfrm>
          <a:prstGeom prst="rect">
            <a:avLst/>
          </a:prstGeom>
          <a:ln>
            <a:noFill/>
          </a:ln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06DD1B78-3453-45CA-AC71-81449684E01B}"/>
              </a:ext>
            </a:extLst>
          </p:cNvPr>
          <p:cNvSpPr/>
          <p:nvPr userDrawn="1"/>
        </p:nvSpPr>
        <p:spPr>
          <a:xfrm>
            <a:off x="10167037" y="4680520"/>
            <a:ext cx="1991544" cy="1772816"/>
          </a:xfrm>
          <a:prstGeom prst="rect">
            <a:avLst/>
          </a:prstGeom>
          <a:solidFill>
            <a:srgbClr val="00AFE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2" name="Picture 11" descr="B3_Site_01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5102" y="6309320"/>
            <a:ext cx="819530" cy="152200"/>
          </a:xfrm>
          <a:prstGeom prst="rect">
            <a:avLst/>
          </a:prstGeom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75624D82-85E8-4738-9B7C-78743F657972}"/>
              </a:ext>
            </a:extLst>
          </p:cNvPr>
          <p:cNvSpPr/>
          <p:nvPr userDrawn="1"/>
        </p:nvSpPr>
        <p:spPr>
          <a:xfrm>
            <a:off x="10379095" y="6461520"/>
            <a:ext cx="1563793" cy="279848"/>
          </a:xfrm>
          <a:prstGeom prst="rect">
            <a:avLst/>
          </a:prstGeom>
          <a:solidFill>
            <a:srgbClr val="00AFE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 thruBlk="1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(GRID) 4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349428" y="349464"/>
            <a:ext cx="10859140" cy="458145"/>
          </a:xfrm>
        </p:spPr>
        <p:txBody>
          <a:bodyPr/>
          <a:lstStyle>
            <a:lvl1pPr algn="l">
              <a:defRPr sz="1050" spc="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9" name="Espaço Reservado para Conteúdo 8"/>
          <p:cNvSpPr>
            <a:spLocks noGrp="1"/>
          </p:cNvSpPr>
          <p:nvPr>
            <p:ph sz="quarter" idx="12"/>
          </p:nvPr>
        </p:nvSpPr>
        <p:spPr>
          <a:xfrm>
            <a:off x="364325" y="1103084"/>
            <a:ext cx="2671062" cy="510880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 dirty="0"/>
              <a:t>Clique para editar o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11" name="Espaço Reservado para Conteúdo 10"/>
          <p:cNvSpPr>
            <a:spLocks noGrp="1"/>
          </p:cNvSpPr>
          <p:nvPr>
            <p:ph sz="quarter" idx="13"/>
          </p:nvPr>
        </p:nvSpPr>
        <p:spPr>
          <a:xfrm>
            <a:off x="3405905" y="1103083"/>
            <a:ext cx="2515399" cy="510880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 dirty="0"/>
              <a:t>Clique para editar o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13" name="Espaço Reservado para Conteúdo 12"/>
          <p:cNvSpPr>
            <a:spLocks noGrp="1"/>
          </p:cNvSpPr>
          <p:nvPr>
            <p:ph sz="quarter" idx="14"/>
          </p:nvPr>
        </p:nvSpPr>
        <p:spPr>
          <a:xfrm>
            <a:off x="6270715" y="1103082"/>
            <a:ext cx="2501810" cy="510880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17" name="Espaço Reservado para Conteúdo 16"/>
          <p:cNvSpPr>
            <a:spLocks noGrp="1"/>
          </p:cNvSpPr>
          <p:nvPr>
            <p:ph sz="quarter" idx="15"/>
          </p:nvPr>
        </p:nvSpPr>
        <p:spPr>
          <a:xfrm>
            <a:off x="9121389" y="1103082"/>
            <a:ext cx="2724536" cy="510880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 dirty="0"/>
              <a:t>Clique para editar o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3619080402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349428" y="371475"/>
            <a:ext cx="10859140" cy="436098"/>
          </a:xfrm>
        </p:spPr>
        <p:txBody>
          <a:bodyPr/>
          <a:lstStyle>
            <a:lvl1pPr algn="l">
              <a:defRPr sz="1050" spc="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7" name="Espaço Reservado para Texto 6"/>
          <p:cNvSpPr>
            <a:spLocks noGrp="1"/>
          </p:cNvSpPr>
          <p:nvPr>
            <p:ph type="body" sz="quarter" idx="10"/>
          </p:nvPr>
        </p:nvSpPr>
        <p:spPr>
          <a:xfrm>
            <a:off x="406400" y="1103086"/>
            <a:ext cx="11379200" cy="4989738"/>
          </a:xfrm>
          <a:prstGeom prst="rect">
            <a:avLst/>
          </a:prstGeom>
        </p:spPr>
        <p:txBody>
          <a:bodyPr/>
          <a:lstStyle>
            <a:lvl1pPr marL="174625" indent="-174625">
              <a:defRPr/>
            </a:lvl1pPr>
            <a:lvl2pPr marL="449263" indent="-274638">
              <a:defRPr/>
            </a:lvl2pPr>
            <a:lvl3pPr marL="623888" indent="-174625">
              <a:defRPr/>
            </a:lvl3pPr>
            <a:lvl4pPr marL="812800" indent="-188913">
              <a:defRPr/>
            </a:lvl4pPr>
            <a:lvl5pPr marL="987425" indent="-174625">
              <a:defRPr/>
            </a:lvl5pPr>
          </a:lstStyle>
          <a:p>
            <a:pPr lvl="0"/>
            <a:r>
              <a:rPr lang="pt-BR" dirty="0"/>
              <a:t>Clique para editar o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4186787927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Gráfico 8"/>
          <p:cNvSpPr>
            <a:spLocks noGrp="1"/>
          </p:cNvSpPr>
          <p:nvPr>
            <p:ph type="chart" sz="quarter" idx="10"/>
          </p:nvPr>
        </p:nvSpPr>
        <p:spPr>
          <a:xfrm>
            <a:off x="426255" y="1110659"/>
            <a:ext cx="5309705" cy="498216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pt-BR" dirty="0"/>
          </a:p>
        </p:txBody>
      </p:sp>
      <p:sp>
        <p:nvSpPr>
          <p:cNvPr id="16" name="Título 1"/>
          <p:cNvSpPr>
            <a:spLocks noGrp="1"/>
          </p:cNvSpPr>
          <p:nvPr>
            <p:ph type="title" hasCustomPrompt="1"/>
          </p:nvPr>
        </p:nvSpPr>
        <p:spPr>
          <a:xfrm>
            <a:off x="349428" y="371475"/>
            <a:ext cx="10859140" cy="436098"/>
          </a:xfrm>
        </p:spPr>
        <p:txBody>
          <a:bodyPr/>
          <a:lstStyle>
            <a:lvl1pPr algn="l">
              <a:defRPr sz="1050" spc="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17" name="Espaço Reservado para Texto 6"/>
          <p:cNvSpPr>
            <a:spLocks noGrp="1"/>
          </p:cNvSpPr>
          <p:nvPr>
            <p:ph type="body" sz="quarter" idx="11"/>
          </p:nvPr>
        </p:nvSpPr>
        <p:spPr>
          <a:xfrm>
            <a:off x="6023992" y="1103086"/>
            <a:ext cx="5761608" cy="4989738"/>
          </a:xfrm>
          <a:prstGeom prst="rect">
            <a:avLst/>
          </a:prstGeom>
        </p:spPr>
        <p:txBody>
          <a:bodyPr/>
          <a:lstStyle>
            <a:lvl1pPr marL="174625" indent="-174625">
              <a:defRPr/>
            </a:lvl1pPr>
            <a:lvl2pPr marL="449263" indent="-274638">
              <a:defRPr/>
            </a:lvl2pPr>
            <a:lvl3pPr marL="623888" indent="-174625">
              <a:defRPr/>
            </a:lvl3pPr>
            <a:lvl4pPr marL="812800" indent="-188913">
              <a:defRPr/>
            </a:lvl4pPr>
            <a:lvl5pPr marL="987425" indent="-174625">
              <a:defRPr/>
            </a:lvl5pPr>
          </a:lstStyle>
          <a:p>
            <a:pPr lvl="0"/>
            <a:r>
              <a:rPr lang="pt-BR" dirty="0"/>
              <a:t>Clique para editar o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</p:spTree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Gráfico 8"/>
          <p:cNvSpPr>
            <a:spLocks noGrp="1"/>
          </p:cNvSpPr>
          <p:nvPr>
            <p:ph type="chart" sz="quarter" idx="10"/>
          </p:nvPr>
        </p:nvSpPr>
        <p:spPr>
          <a:xfrm>
            <a:off x="426255" y="1110659"/>
            <a:ext cx="11359345" cy="498216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pt-BR" dirty="0"/>
          </a:p>
        </p:txBody>
      </p:sp>
      <p:sp>
        <p:nvSpPr>
          <p:cNvPr id="16" name="Título 1"/>
          <p:cNvSpPr>
            <a:spLocks noGrp="1"/>
          </p:cNvSpPr>
          <p:nvPr>
            <p:ph type="title" hasCustomPrompt="1"/>
          </p:nvPr>
        </p:nvSpPr>
        <p:spPr>
          <a:xfrm>
            <a:off x="349428" y="371475"/>
            <a:ext cx="10859140" cy="436098"/>
          </a:xfrm>
        </p:spPr>
        <p:txBody>
          <a:bodyPr/>
          <a:lstStyle>
            <a:lvl1pPr algn="l">
              <a:defRPr sz="1050" spc="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639307422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ágina 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5662760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0A0255A0-EE2B-6E49-A611-C16850102233}" type="datetimeFigureOut">
              <a:rPr lang="en-US" smtClean="0"/>
              <a:t>7/8/2020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E876C96A-F7BC-0944-A97F-523D39431F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7979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0A0255A0-EE2B-6E49-A611-C16850102233}" type="datetimeFigureOut">
              <a:rPr lang="en-US" smtClean="0"/>
              <a:t>7/8/2020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E876C96A-F7BC-0944-A97F-523D39431F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5755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0A0255A0-EE2B-6E49-A611-C16850102233}" type="datetimeFigureOut">
              <a:rPr lang="en-US" smtClean="0"/>
              <a:t>7/8/2020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E876C96A-F7BC-0944-A97F-523D39431F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9042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0A0255A0-EE2B-6E49-A611-C16850102233}" type="datetimeFigureOut">
              <a:rPr lang="en-US" smtClean="0"/>
              <a:t>7/8/2020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E876C96A-F7BC-0944-A97F-523D39431F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9501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0A0255A0-EE2B-6E49-A611-C16850102233}" type="datetimeFigureOut">
              <a:rPr lang="en-US" smtClean="0"/>
              <a:t>7/8/2020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E876C96A-F7BC-0944-A97F-523D39431F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2175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0A0255A0-EE2B-6E49-A611-C16850102233}" type="datetimeFigureOut">
              <a:rPr lang="en-US" smtClean="0"/>
              <a:t>7/8/2020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E876C96A-F7BC-0944-A97F-523D39431F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0429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0A0255A0-EE2B-6E49-A611-C16850102233}" type="datetimeFigureOut">
              <a:rPr lang="en-US" smtClean="0"/>
              <a:t>7/8/2020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E876C96A-F7BC-0944-A97F-523D39431F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1921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0A0255A0-EE2B-6E49-A611-C16850102233}" type="datetimeFigureOut">
              <a:rPr lang="en-US" smtClean="0"/>
              <a:t>7/8/2020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E876C96A-F7BC-0944-A97F-523D39431F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4764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x-none" dirty="0"/>
              <a:t>Click to edit Master text styles</a:t>
            </a:r>
          </a:p>
          <a:p>
            <a:pPr lvl="1"/>
            <a:r>
              <a:rPr lang="x-none" dirty="0"/>
              <a:t>Second level</a:t>
            </a:r>
          </a:p>
          <a:p>
            <a:pPr lvl="2"/>
            <a:r>
              <a:rPr lang="x-none" dirty="0"/>
              <a:t>Third level</a:t>
            </a:r>
          </a:p>
          <a:p>
            <a:pPr lvl="3"/>
            <a:r>
              <a:rPr lang="x-none" dirty="0"/>
              <a:t>Fourth level</a:t>
            </a:r>
          </a:p>
          <a:p>
            <a:pPr lvl="4"/>
            <a:r>
              <a:rPr lang="x-none" dirty="0"/>
              <a:t>Fifth level</a:t>
            </a:r>
            <a:endParaRPr lang="en-US" dirty="0"/>
          </a:p>
        </p:txBody>
      </p:sp>
      <p:sp>
        <p:nvSpPr>
          <p:cNvPr id="8" name="Espaço Reservado para Título 1"/>
          <p:cNvSpPr>
            <a:spLocks noGrp="1"/>
          </p:cNvSpPr>
          <p:nvPr>
            <p:ph type="title"/>
          </p:nvPr>
        </p:nvSpPr>
        <p:spPr>
          <a:xfrm>
            <a:off x="143339" y="0"/>
            <a:ext cx="9217024" cy="98072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pt-BR" dirty="0"/>
              <a:t>CLIQUE PARA EDITAR O ESTILO DO TÍTULO MESTRE</a:t>
            </a:r>
            <a:endParaRPr lang="en-US" dirty="0"/>
          </a:p>
        </p:txBody>
      </p:sp>
      <p:sp>
        <p:nvSpPr>
          <p:cNvPr id="10" name="TextBox 15"/>
          <p:cNvSpPr txBox="1"/>
          <p:nvPr userDrawn="1"/>
        </p:nvSpPr>
        <p:spPr>
          <a:xfrm>
            <a:off x="191344" y="6217567"/>
            <a:ext cx="7200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8F61775E-345C-49C6-BE5B-6D7F1D067A13}" type="slidenum">
              <a:rPr lang="en-US" sz="1400" b="1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‹#›</a:t>
            </a:fld>
            <a:endParaRPr lang="en-US" sz="1400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1" descr="B3_Site_01.jpg"/>
          <p:cNvPicPr>
            <a:picLocks noChangeAspect="1"/>
          </p:cNvPicPr>
          <p:nvPr userDrawn="1"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2544" y="6517160"/>
            <a:ext cx="819530" cy="152200"/>
          </a:xfrm>
          <a:prstGeom prst="rect">
            <a:avLst/>
          </a:prstGeom>
        </p:spPr>
      </p:pic>
      <p:pic>
        <p:nvPicPr>
          <p:cNvPr id="12" name="Picture 11" descr="Site-em-ciano.png"/>
          <p:cNvPicPr>
            <a:picLocks noChangeAspect="1"/>
          </p:cNvPicPr>
          <p:nvPr userDrawn="1"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0536" y="6289157"/>
            <a:ext cx="864096" cy="164179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D0C7B23F-CA02-4567-B1E4-182C0E3C0C3D}"/>
              </a:ext>
            </a:extLst>
          </p:cNvPr>
          <p:cNvPicPr>
            <a:picLocks noChangeAspect="1"/>
          </p:cNvPicPr>
          <p:nvPr userDrawn="1"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9440" y="174848"/>
            <a:ext cx="1143000" cy="1143000"/>
          </a:xfrm>
          <a:prstGeom prst="rect">
            <a:avLst/>
          </a:prstGeom>
        </p:spPr>
      </p:pic>
      <p:sp>
        <p:nvSpPr>
          <p:cNvPr id="29" name="Retângulo 28">
            <a:extLst>
              <a:ext uri="{FF2B5EF4-FFF2-40B4-BE49-F238E27FC236}">
                <a16:creationId xmlns:a16="http://schemas.microsoft.com/office/drawing/2014/main" id="{3FC8A77C-8053-4FD6-9413-5DEE041B230C}"/>
              </a:ext>
            </a:extLst>
          </p:cNvPr>
          <p:cNvSpPr/>
          <p:nvPr userDrawn="1"/>
        </p:nvSpPr>
        <p:spPr>
          <a:xfrm>
            <a:off x="-869254" y="-21786"/>
            <a:ext cx="720000" cy="720000"/>
          </a:xfrm>
          <a:prstGeom prst="rect">
            <a:avLst/>
          </a:prstGeom>
          <a:solidFill>
            <a:srgbClr val="00B0E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90C83A3B-FD44-4CBB-A5FD-8BADD5DFD8A6}"/>
              </a:ext>
            </a:extLst>
          </p:cNvPr>
          <p:cNvSpPr/>
          <p:nvPr userDrawn="1"/>
        </p:nvSpPr>
        <p:spPr>
          <a:xfrm>
            <a:off x="-869254" y="837338"/>
            <a:ext cx="720000" cy="720000"/>
          </a:xfrm>
          <a:prstGeom prst="rect">
            <a:avLst/>
          </a:prstGeom>
          <a:solidFill>
            <a:srgbClr val="12327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61499C5C-DE62-4726-867A-51EF43DF2758}"/>
              </a:ext>
            </a:extLst>
          </p:cNvPr>
          <p:cNvSpPr/>
          <p:nvPr userDrawn="1"/>
        </p:nvSpPr>
        <p:spPr>
          <a:xfrm>
            <a:off x="-869254" y="1696462"/>
            <a:ext cx="720000" cy="720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2" name="Retângulo 31">
            <a:extLst>
              <a:ext uri="{FF2B5EF4-FFF2-40B4-BE49-F238E27FC236}">
                <a16:creationId xmlns:a16="http://schemas.microsoft.com/office/drawing/2014/main" id="{11631FEC-0BAB-42C3-96A5-68FA2F867C46}"/>
              </a:ext>
            </a:extLst>
          </p:cNvPr>
          <p:cNvSpPr/>
          <p:nvPr userDrawn="1"/>
        </p:nvSpPr>
        <p:spPr>
          <a:xfrm>
            <a:off x="-869254" y="2555586"/>
            <a:ext cx="720000" cy="297350"/>
          </a:xfrm>
          <a:prstGeom prst="rect">
            <a:avLst/>
          </a:prstGeom>
          <a:solidFill>
            <a:srgbClr val="DE7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3" name="Retângulo 32">
            <a:extLst>
              <a:ext uri="{FF2B5EF4-FFF2-40B4-BE49-F238E27FC236}">
                <a16:creationId xmlns:a16="http://schemas.microsoft.com/office/drawing/2014/main" id="{D18A8B17-8028-45C7-948B-F013133B091F}"/>
              </a:ext>
            </a:extLst>
          </p:cNvPr>
          <p:cNvSpPr/>
          <p:nvPr userDrawn="1"/>
        </p:nvSpPr>
        <p:spPr>
          <a:xfrm>
            <a:off x="-869254" y="2992060"/>
            <a:ext cx="720000" cy="297350"/>
          </a:xfrm>
          <a:prstGeom prst="rect">
            <a:avLst/>
          </a:prstGeom>
          <a:solidFill>
            <a:srgbClr val="F6A8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4" name="Retângulo 33">
            <a:extLst>
              <a:ext uri="{FF2B5EF4-FFF2-40B4-BE49-F238E27FC236}">
                <a16:creationId xmlns:a16="http://schemas.microsoft.com/office/drawing/2014/main" id="{2024B4F0-5565-4167-A818-49617CD0F6F6}"/>
              </a:ext>
            </a:extLst>
          </p:cNvPr>
          <p:cNvSpPr/>
          <p:nvPr userDrawn="1"/>
        </p:nvSpPr>
        <p:spPr>
          <a:xfrm>
            <a:off x="-869254" y="3419916"/>
            <a:ext cx="720000" cy="297350"/>
          </a:xfrm>
          <a:prstGeom prst="rect">
            <a:avLst/>
          </a:prstGeom>
          <a:solidFill>
            <a:srgbClr val="FFD86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5" name="Retângulo 34">
            <a:extLst>
              <a:ext uri="{FF2B5EF4-FFF2-40B4-BE49-F238E27FC236}">
                <a16:creationId xmlns:a16="http://schemas.microsoft.com/office/drawing/2014/main" id="{3A0F530B-5BDA-4A5F-8DF5-74F50AA35B98}"/>
              </a:ext>
            </a:extLst>
          </p:cNvPr>
          <p:cNvSpPr/>
          <p:nvPr userDrawn="1"/>
        </p:nvSpPr>
        <p:spPr>
          <a:xfrm>
            <a:off x="-869254" y="3856390"/>
            <a:ext cx="720000" cy="297350"/>
          </a:xfrm>
          <a:prstGeom prst="rect">
            <a:avLst/>
          </a:prstGeom>
          <a:solidFill>
            <a:srgbClr val="5D606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MSIPCMContentMarking" descr="{&quot;HashCode&quot;:-1064623683,&quot;Placement&quot;:&quot;Footer&quot;,&quot;Top&quot;:519.343,&quot;Left&quot;:362.011169,&quot;SlideWidth&quot;:960,&quot;SlideHeight&quot;:540}">
            <a:extLst>
              <a:ext uri="{FF2B5EF4-FFF2-40B4-BE49-F238E27FC236}">
                <a16:creationId xmlns:a16="http://schemas.microsoft.com/office/drawing/2014/main" id="{CACDD7B3-B8A4-4712-A09B-2DFB9D20AC5D}"/>
              </a:ext>
            </a:extLst>
          </p:cNvPr>
          <p:cNvSpPr txBox="1"/>
          <p:nvPr userDrawn="1"/>
        </p:nvSpPr>
        <p:spPr>
          <a:xfrm>
            <a:off x="4597542" y="6595656"/>
            <a:ext cx="2996916" cy="26234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pt-BR" sz="1000">
                <a:solidFill>
                  <a:srgbClr val="000000"/>
                </a:solidFill>
                <a:latin typeface="Calibri" panose="020F0502020204030204" pitchFamily="34" charset="0"/>
              </a:rPr>
              <a:t>INFORMAÇÃO INTERNA – INTERNAL INFORMATION</a:t>
            </a:r>
          </a:p>
        </p:txBody>
      </p:sp>
    </p:spTree>
    <p:extLst>
      <p:ext uri="{BB962C8B-B14F-4D97-AF65-F5344CB8AC3E}">
        <p14:creationId xmlns:p14="http://schemas.microsoft.com/office/powerpoint/2010/main" val="12005124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7" r:id="rId12"/>
    <p:sldLayoutId id="2147483681" r:id="rId13"/>
    <p:sldLayoutId id="2147483682" r:id="rId14"/>
    <p:sldLayoutId id="2147483683" r:id="rId15"/>
    <p:sldLayoutId id="2147483661" r:id="rId16"/>
    <p:sldLayoutId id="2147483650" r:id="rId17"/>
    <p:sldLayoutId id="2147483662" r:id="rId18"/>
    <p:sldLayoutId id="2147483663" r:id="rId19"/>
  </p:sldLayoutIdLst>
  <p:transition>
    <p:fade/>
  </p:transition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065" userDrawn="1">
          <p15:clr>
            <a:srgbClr val="F26B43"/>
          </p15:clr>
        </p15:guide>
        <p15:guide id="2" pos="7423" userDrawn="1">
          <p15:clr>
            <a:srgbClr val="F26B43"/>
          </p15:clr>
        </p15:guide>
        <p15:guide id="3" orient="horz" pos="255" userDrawn="1">
          <p15:clr>
            <a:srgbClr val="F26B43"/>
          </p15:clr>
        </p15:guide>
        <p15:guide id="4" pos="257" userDrawn="1">
          <p15:clr>
            <a:srgbClr val="F26B43"/>
          </p15:clr>
        </p15:guide>
        <p15:guide id="13" orient="horz" pos="3702" userDrawn="1">
          <p15:clr>
            <a:srgbClr val="F26B43"/>
          </p15:clr>
        </p15:guide>
        <p15:guide id="14" orient="horz" pos="890" userDrawn="1">
          <p15:clr>
            <a:srgbClr val="F26B43"/>
          </p15:clr>
        </p15:guide>
        <p15:guide id="15" pos="6425" userDrawn="1">
          <p15:clr>
            <a:srgbClr val="F26B43"/>
          </p15:clr>
        </p15:guide>
        <p15:guide id="16" pos="6199" userDrawn="1">
          <p15:clr>
            <a:srgbClr val="F26B43"/>
          </p15:clr>
        </p15:guide>
        <p15:guide id="17" pos="5155" userDrawn="1">
          <p15:clr>
            <a:srgbClr val="F26B43"/>
          </p15:clr>
        </p15:guide>
        <p15:guide id="18" pos="4974" userDrawn="1">
          <p15:clr>
            <a:srgbClr val="F26B43"/>
          </p15:clr>
        </p15:guide>
        <p15:guide id="19" pos="3976" userDrawn="1">
          <p15:clr>
            <a:srgbClr val="F26B43"/>
          </p15:clr>
        </p15:guide>
        <p15:guide id="20" pos="3749" userDrawn="1">
          <p15:clr>
            <a:srgbClr val="F26B43"/>
          </p15:clr>
        </p15:guide>
        <p15:guide id="21" pos="2706" userDrawn="1">
          <p15:clr>
            <a:srgbClr val="F26B43"/>
          </p15:clr>
        </p15:guide>
        <p15:guide id="22" pos="2525" userDrawn="1">
          <p15:clr>
            <a:srgbClr val="F26B43"/>
          </p15:clr>
        </p15:guide>
        <p15:guide id="23" pos="1527" userDrawn="1">
          <p15:clr>
            <a:srgbClr val="F26B43"/>
          </p15:clr>
        </p15:guide>
        <p15:guide id="24" pos="130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hyperlink" Target="https://blog.cleancoder.com/uncle-bob/2016/11/10/TDD-Doesnt-work.html" TargetMode="External"/><Relationship Id="rId7" Type="http://schemas.openxmlformats.org/officeDocument/2006/relationships/image" Target="../media/image16.jpg"/><Relationship Id="rId2" Type="http://schemas.openxmlformats.org/officeDocument/2006/relationships/hyperlink" Target="https://blog.cleancoder.com/uncle-bob/2013/03/06/ThePragmaticsOfTDD.html" TargetMode="External"/><Relationship Id="rId1" Type="http://schemas.openxmlformats.org/officeDocument/2006/relationships/slideLayout" Target="../slideLayouts/slideLayout15.xml"/><Relationship Id="rId6" Type="http://schemas.openxmlformats.org/officeDocument/2006/relationships/hyperlink" Target="http://agiledata.org/essays/tdd.html" TargetMode="External"/><Relationship Id="rId5" Type="http://schemas.openxmlformats.org/officeDocument/2006/relationships/hyperlink" Target="https://www.thedroidsonroids.com/blog/pros-of-tdd-test-driven-development-for-business" TargetMode="External"/><Relationship Id="rId4" Type="http://schemas.openxmlformats.org/officeDocument/2006/relationships/hyperlink" Target="https://www.simform.com/what-is-tdd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4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10"/>
          <p:cNvSpPr>
            <a:spLocks noGrp="1"/>
          </p:cNvSpPr>
          <p:nvPr>
            <p:ph type="title"/>
          </p:nvPr>
        </p:nvSpPr>
        <p:spPr>
          <a:xfrm>
            <a:off x="407368" y="2492896"/>
            <a:ext cx="7488832" cy="1408451"/>
          </a:xfrm>
        </p:spPr>
        <p:txBody>
          <a:bodyPr/>
          <a:lstStyle/>
          <a:p>
            <a:r>
              <a:rPr lang="en-US" b="0" dirty="0">
                <a:solidFill>
                  <a:srgbClr val="12327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TDD - </a:t>
            </a:r>
            <a:r>
              <a:rPr lang="en-US" b="0" dirty="0" err="1">
                <a:solidFill>
                  <a:srgbClr val="12327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Benefícios</a:t>
            </a:r>
            <a:endParaRPr lang="pt-BR" b="0" dirty="0">
              <a:solidFill>
                <a:srgbClr val="12327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Espaço Reservado para Texto 12"/>
          <p:cNvSpPr>
            <a:spLocks noGrp="1"/>
          </p:cNvSpPr>
          <p:nvPr>
            <p:ph type="body" sz="quarter" idx="15"/>
          </p:nvPr>
        </p:nvSpPr>
        <p:spPr>
          <a:xfrm>
            <a:off x="435406" y="4005064"/>
            <a:ext cx="6572695" cy="898212"/>
          </a:xfrm>
        </p:spPr>
        <p:txBody>
          <a:bodyPr/>
          <a:lstStyle/>
          <a:p>
            <a:r>
              <a:rPr lang="en-US" sz="1800" b="1" dirty="0">
                <a:solidFill>
                  <a:srgbClr val="00B0EA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LACE – </a:t>
            </a:r>
            <a:r>
              <a:rPr lang="en-US" sz="1800" b="1" dirty="0" err="1">
                <a:solidFill>
                  <a:srgbClr val="00B0EA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Transformação</a:t>
            </a:r>
            <a:r>
              <a:rPr lang="en-US" sz="1800" b="1" dirty="0">
                <a:solidFill>
                  <a:srgbClr val="00B0EA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800" b="1" dirty="0" err="1">
                <a:solidFill>
                  <a:srgbClr val="00B0EA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Ágil</a:t>
            </a:r>
            <a:r>
              <a:rPr lang="en-US" sz="1800" b="1" dirty="0">
                <a:solidFill>
                  <a:srgbClr val="00B0EA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B3</a:t>
            </a:r>
          </a:p>
          <a:p>
            <a:r>
              <a:rPr lang="en-US" sz="1800" b="1" dirty="0" err="1">
                <a:solidFill>
                  <a:srgbClr val="00B0EA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Treinamento</a:t>
            </a:r>
            <a:r>
              <a:rPr lang="en-US" sz="1800" b="1" dirty="0">
                <a:solidFill>
                  <a:srgbClr val="00B0EA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Stakeholders</a:t>
            </a:r>
          </a:p>
          <a:p>
            <a:r>
              <a:rPr lang="en-US" sz="1800" b="1" dirty="0">
                <a:solidFill>
                  <a:srgbClr val="00B0EA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endParaRPr lang="pt-BR" sz="1800" b="1" dirty="0">
              <a:solidFill>
                <a:srgbClr val="00B0EA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9865071"/>
      </p:ext>
    </p:extLst>
  </p:cSld>
  <p:clrMapOvr>
    <a:masterClrMapping/>
  </p:clrMapOvr>
  <p:transition>
    <p:fade thruBlk="1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REFERÊNCIAS BIBLIOGRÁFICAS</a:t>
            </a:r>
          </a:p>
        </p:txBody>
      </p:sp>
      <p:sp>
        <p:nvSpPr>
          <p:cNvPr id="15" name="TextBox 1">
            <a:extLst>
              <a:ext uri="{FF2B5EF4-FFF2-40B4-BE49-F238E27FC236}">
                <a16:creationId xmlns:a16="http://schemas.microsoft.com/office/drawing/2014/main" id="{538883BE-D574-4D91-97C7-B5CCF3D2E7B3}"/>
              </a:ext>
            </a:extLst>
          </p:cNvPr>
          <p:cNvSpPr txBox="1"/>
          <p:nvPr/>
        </p:nvSpPr>
        <p:spPr>
          <a:xfrm>
            <a:off x="744279" y="1743740"/>
            <a:ext cx="3540642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endParaRPr lang="pt-BR" sz="1400" dirty="0"/>
          </a:p>
          <a:p>
            <a:endParaRPr lang="pt-BR" sz="1400" dirty="0"/>
          </a:p>
          <a:p>
            <a:endParaRPr lang="pt-BR" sz="1400" dirty="0" err="1"/>
          </a:p>
        </p:txBody>
      </p:sp>
      <p:graphicFrame>
        <p:nvGraphicFramePr>
          <p:cNvPr id="16" name="Table 5">
            <a:extLst>
              <a:ext uri="{FF2B5EF4-FFF2-40B4-BE49-F238E27FC236}">
                <a16:creationId xmlns:a16="http://schemas.microsoft.com/office/drawing/2014/main" id="{3899944C-D8E7-48C2-B828-F359BD9BFF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289857"/>
              </p:ext>
            </p:extLst>
          </p:nvPr>
        </p:nvGraphicFramePr>
        <p:xfrm>
          <a:off x="528969" y="1124744"/>
          <a:ext cx="11134061" cy="3110364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5639039">
                  <a:extLst>
                    <a:ext uri="{9D8B030D-6E8A-4147-A177-3AD203B41FA5}">
                      <a16:colId xmlns:a16="http://schemas.microsoft.com/office/drawing/2014/main" val="3980891844"/>
                    </a:ext>
                  </a:extLst>
                </a:gridCol>
                <a:gridCol w="5495022">
                  <a:extLst>
                    <a:ext uri="{9D8B030D-6E8A-4147-A177-3AD203B41FA5}">
                      <a16:colId xmlns:a16="http://schemas.microsoft.com/office/drawing/2014/main" val="344395783"/>
                    </a:ext>
                  </a:extLst>
                </a:gridCol>
              </a:tblGrid>
              <a:tr h="275724">
                <a:tc>
                  <a:txBody>
                    <a:bodyPr/>
                    <a:lstStyle/>
                    <a:p>
                      <a:pPr marL="0" algn="just" defTabSz="914400" rtl="0" eaLnBrk="1" latinLnBrk="0" hangingPunct="1"/>
                      <a:r>
                        <a:rPr lang="pt-BR" sz="1200" kern="1200" dirty="0"/>
                        <a:t>Sites e vídeos</a:t>
                      </a:r>
                      <a:endParaRPr lang="pt-B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pt-BR" sz="1200" dirty="0"/>
                        <a:t>Livros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7268365"/>
                  </a:ext>
                </a:extLst>
              </a:tr>
              <a:tr h="2630645">
                <a:tc>
                  <a:txBody>
                    <a:bodyPr/>
                    <a:lstStyle/>
                    <a:p>
                      <a:r>
                        <a:rPr lang="pt-BR" sz="1200" kern="1200" dirty="0">
                          <a:hlinkClick r:id="rId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https://blog.cleancoder.com/uncle-bob/2013/03/06/ThePragmaticsOfTDD.html</a:t>
                      </a:r>
                      <a:endParaRPr lang="pt-BR" sz="1200" kern="1200" dirty="0"/>
                    </a:p>
                    <a:p>
                      <a:endParaRPr lang="pt-BR" sz="1200" kern="1200" dirty="0"/>
                    </a:p>
                    <a:p>
                      <a:r>
                        <a:rPr lang="pt-BR" sz="1200" kern="1200" dirty="0"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https://blog.cleancoder.com/uncle-bob/2016/11/10/TDD-Doesnt-work.html</a:t>
                      </a:r>
                      <a:endParaRPr lang="pt-BR" sz="1200" kern="1200" dirty="0"/>
                    </a:p>
                    <a:p>
                      <a:endParaRPr lang="pt-BR" sz="1200" kern="1200" dirty="0"/>
                    </a:p>
                    <a:p>
                      <a:r>
                        <a:rPr lang="pt-BR" sz="1200" kern="1200" dirty="0"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https://www.simform.com/what-is-tdd</a:t>
                      </a:r>
                      <a:endParaRPr lang="pt-BR" sz="1200" kern="1200" dirty="0"/>
                    </a:p>
                    <a:p>
                      <a:endParaRPr lang="pt-BR" sz="1200" kern="1200" dirty="0"/>
                    </a:p>
                    <a:p>
                      <a:r>
                        <a:rPr lang="pt-BR" sz="1200" kern="1200" dirty="0"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https://www.thedroidsonroids.com/blog/pros-of-tdd-test-driven-development-for-business</a:t>
                      </a:r>
                      <a:endParaRPr lang="pt-BR" sz="1200" kern="1200" dirty="0"/>
                    </a:p>
                    <a:p>
                      <a:endParaRPr lang="pt-BR" sz="1200" kern="1200" dirty="0"/>
                    </a:p>
                    <a:p>
                      <a:r>
                        <a:rPr lang="pt-B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hlinkClick r:id="rId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http://agiledata.org/essays/tdd.html</a:t>
                      </a:r>
                      <a:endParaRPr lang="pt-BR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pt-BR" sz="13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000" dirty="0"/>
                    </a:p>
                    <a:p>
                      <a:endParaRPr lang="pt-BR" sz="1000" dirty="0"/>
                    </a:p>
                    <a:p>
                      <a:endParaRPr lang="pt-BR" sz="1000" dirty="0"/>
                    </a:p>
                    <a:p>
                      <a:endParaRPr lang="pt-BR" sz="1000" dirty="0"/>
                    </a:p>
                    <a:p>
                      <a:endParaRPr lang="pt-BR" sz="1000" dirty="0"/>
                    </a:p>
                    <a:p>
                      <a:endParaRPr lang="pt-BR" sz="1000" dirty="0"/>
                    </a:p>
                    <a:p>
                      <a:endParaRPr lang="pt-BR" sz="1000" dirty="0"/>
                    </a:p>
                    <a:p>
                      <a:endParaRPr lang="pt-BR" sz="1000" dirty="0"/>
                    </a:p>
                    <a:p>
                      <a:endParaRPr lang="pt-BR" sz="1000" dirty="0"/>
                    </a:p>
                    <a:p>
                      <a:endParaRPr lang="pt-BR" sz="1000" dirty="0"/>
                    </a:p>
                    <a:p>
                      <a:endParaRPr lang="pt-BR" sz="1000" dirty="0"/>
                    </a:p>
                    <a:p>
                      <a:endParaRPr lang="pt-BR" sz="1000" dirty="0"/>
                    </a:p>
                    <a:p>
                      <a:endParaRPr lang="pt-BR" sz="1000" dirty="0"/>
                    </a:p>
                    <a:p>
                      <a:endParaRPr lang="pt-BR" sz="1000" dirty="0"/>
                    </a:p>
                    <a:p>
                      <a:endParaRPr lang="pt-BR" sz="1000" dirty="0"/>
                    </a:p>
                    <a:p>
                      <a:endParaRPr lang="pt-BR" sz="1000" dirty="0"/>
                    </a:p>
                    <a:p>
                      <a:endParaRPr lang="pt-BR" sz="1000" dirty="0"/>
                    </a:p>
                    <a:p>
                      <a:endParaRPr lang="pt-BR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5263308"/>
                  </a:ext>
                </a:extLst>
              </a:tr>
            </a:tbl>
          </a:graphicData>
        </a:graphic>
      </p:graphicFrame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3BA2D865-2CAF-4F9A-8DA8-CDFD59A4264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8844" y="1840751"/>
            <a:ext cx="1730153" cy="2176293"/>
          </a:xfrm>
          <a:prstGeom prst="rect">
            <a:avLst/>
          </a:prstGeom>
        </p:spPr>
      </p:pic>
      <p:pic>
        <p:nvPicPr>
          <p:cNvPr id="6" name="Picture 5" descr="A picture containing orange&#10;&#10;Description automatically generated">
            <a:extLst>
              <a:ext uri="{FF2B5EF4-FFF2-40B4-BE49-F238E27FC236}">
                <a16:creationId xmlns:a16="http://schemas.microsoft.com/office/drawing/2014/main" id="{E40EDC19-CDE1-49C4-9DDA-DD17180770A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5831" y="1840751"/>
            <a:ext cx="1586880" cy="2176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798884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F349AB36-BB2C-40DC-B146-459BD49437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2204864"/>
            <a:ext cx="9000380" cy="1944216"/>
          </a:xfrm>
        </p:spPr>
        <p:txBody>
          <a:bodyPr/>
          <a:lstStyle/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TDD - Benefícios	</a:t>
            </a:r>
            <a:b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b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pt-BR" sz="2000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prestador-paulo.kolbe@b3.com.br/</a:t>
            </a:r>
            <a:br>
              <a:rPr lang="pt-BR" sz="2000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pt-BR" sz="2000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paulo.kolbe@gft.com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3F1119F-323E-4790-A525-379B1ACF935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72" r="25590"/>
          <a:stretch/>
        </p:blipFill>
        <p:spPr>
          <a:xfrm>
            <a:off x="8760296" y="4161703"/>
            <a:ext cx="1954620" cy="1944217"/>
          </a:xfrm>
          <a:prstGeom prst="ellipse">
            <a:avLst/>
          </a:prstGeom>
        </p:spPr>
      </p:pic>
      <p:pic>
        <p:nvPicPr>
          <p:cNvPr id="5" name="Imagem 4" descr="Fundo preto com letras brancas&#10;&#10;Descrição gerada automaticamente">
            <a:extLst>
              <a:ext uri="{FF2B5EF4-FFF2-40B4-BE49-F238E27FC236}">
                <a16:creationId xmlns:a16="http://schemas.microsoft.com/office/drawing/2014/main" id="{2AD862C3-2E42-4742-A7A7-4653110FB6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88" t="32022" r="24801" b="30639"/>
          <a:stretch/>
        </p:blipFill>
        <p:spPr>
          <a:xfrm>
            <a:off x="839416" y="4470308"/>
            <a:ext cx="3096344" cy="1327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907073"/>
      </p:ext>
    </p:extLst>
  </p:cSld>
  <p:clrMapOvr>
    <a:masterClrMapping/>
  </p:clrMapOvr>
  <p:transition>
    <p:fade thruBlk="1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Espaço Reservado para Texto 25"/>
          <p:cNvSpPr>
            <a:spLocks noGrp="1"/>
          </p:cNvSpPr>
          <p:nvPr>
            <p:ph type="body" sz="quarter" idx="16"/>
          </p:nvPr>
        </p:nvSpPr>
        <p:spPr>
          <a:xfrm>
            <a:off x="335358" y="1428604"/>
            <a:ext cx="11040533" cy="632244"/>
          </a:xfrm>
        </p:spPr>
        <p:txBody>
          <a:bodyPr>
            <a:normAutofit/>
          </a:bodyPr>
          <a:lstStyle/>
          <a:p>
            <a:pPr algn="ctr"/>
            <a:r>
              <a:rPr lang="da-DK" sz="1800" dirty="0">
                <a:solidFill>
                  <a:srgbClr val="12327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TDD e Clean Code - Introdução</a:t>
            </a:r>
            <a:endParaRPr lang="pt-BR" sz="1800" dirty="0">
              <a:solidFill>
                <a:srgbClr val="12327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Recapitulando...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99BC5A2-478C-479C-BDB5-86AF0D816FF8}"/>
              </a:ext>
            </a:extLst>
          </p:cNvPr>
          <p:cNvSpPr/>
          <p:nvPr/>
        </p:nvSpPr>
        <p:spPr>
          <a:xfrm>
            <a:off x="4871864" y="2753289"/>
            <a:ext cx="2448272" cy="1800200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TDD, um pouco de história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F14ACD8-CC32-4CC9-A323-0043AE0E7F0C}"/>
              </a:ext>
            </a:extLst>
          </p:cNvPr>
          <p:cNvSpPr/>
          <p:nvPr/>
        </p:nvSpPr>
        <p:spPr>
          <a:xfrm>
            <a:off x="8117286" y="2753289"/>
            <a:ext cx="2448272" cy="1800200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CLEAN CODE e suas vantagens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B201FFE-49DD-45B5-9ABA-48CFE8EBE7CF}"/>
              </a:ext>
            </a:extLst>
          </p:cNvPr>
          <p:cNvSpPr/>
          <p:nvPr/>
        </p:nvSpPr>
        <p:spPr>
          <a:xfrm>
            <a:off x="1626442" y="2753289"/>
            <a:ext cx="2448272" cy="1800200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Ciclo TDD</a:t>
            </a:r>
          </a:p>
        </p:txBody>
      </p:sp>
    </p:spTree>
    <p:extLst>
      <p:ext uri="{BB962C8B-B14F-4D97-AF65-F5344CB8AC3E}">
        <p14:creationId xmlns:p14="http://schemas.microsoft.com/office/powerpoint/2010/main" val="3695790986"/>
      </p:ext>
    </p:extLst>
  </p:cSld>
  <p:clrMapOvr>
    <a:masterClrMapping/>
  </p:clrMapOvr>
  <p:transition>
    <p:fade thruBlk="1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3"/>
          <p:cNvSpPr/>
          <p:nvPr/>
        </p:nvSpPr>
        <p:spPr>
          <a:xfrm>
            <a:off x="335360" y="3077189"/>
            <a:ext cx="9361040" cy="639278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vl="0">
              <a:lnSpc>
                <a:spcPts val="4600"/>
              </a:lnSpc>
            </a:pPr>
            <a:r>
              <a:rPr lang="en-US" sz="3600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Benefícios</a:t>
            </a:r>
            <a:r>
              <a:rPr lang="en-US" sz="36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do TDD</a:t>
            </a:r>
          </a:p>
        </p:txBody>
      </p:sp>
    </p:spTree>
    <p:extLst>
      <p:ext uri="{BB962C8B-B14F-4D97-AF65-F5344CB8AC3E}">
        <p14:creationId xmlns:p14="http://schemas.microsoft.com/office/powerpoint/2010/main" val="2940308037"/>
      </p:ext>
    </p:extLst>
  </p:cSld>
  <p:clrMapOvr>
    <a:masterClrMapping/>
  </p:clrMapOvr>
  <p:transition>
    <p:fade thruBlk="1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Benefícios do TDD – Feedback constante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F8E2C3D0-B8A5-4798-A9A4-9FBE54504F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2806" y="1052736"/>
            <a:ext cx="6446388" cy="309340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4073798-85B0-4C1A-A18D-B5B9D02629EF}"/>
              </a:ext>
            </a:extLst>
          </p:cNvPr>
          <p:cNvSpPr/>
          <p:nvPr/>
        </p:nvSpPr>
        <p:spPr>
          <a:xfrm>
            <a:off x="2504884" y="4581128"/>
            <a:ext cx="654822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000" dirty="0"/>
              <a:t>Será que alguns defeitos identificados pelo time de QA ou até mesmo da homologação não poderiam ter sido evitados em tempo de codificação?</a:t>
            </a:r>
          </a:p>
        </p:txBody>
      </p:sp>
      <p:pic>
        <p:nvPicPr>
          <p:cNvPr id="7" name="Picture 6" descr="A picture containing drawing&#10;&#10;Description automatically generated">
            <a:extLst>
              <a:ext uri="{FF2B5EF4-FFF2-40B4-BE49-F238E27FC236}">
                <a16:creationId xmlns:a16="http://schemas.microsoft.com/office/drawing/2014/main" id="{1837B050-E9F5-466D-9A24-47BE139DA97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3112" y="4620907"/>
            <a:ext cx="936104" cy="936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090329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Benefícios do TDD – TESTES UNITÁRIOS PRONTOS e AUTOMATIZADOS!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6B71DD1-DAC6-4E53-8452-D8DD3E5EEEFF}"/>
              </a:ext>
            </a:extLst>
          </p:cNvPr>
          <p:cNvSpPr/>
          <p:nvPr/>
        </p:nvSpPr>
        <p:spPr>
          <a:xfrm>
            <a:off x="881791" y="1140792"/>
            <a:ext cx="4739787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b="1" dirty="0"/>
              <a:t>Código nasce testado..</a:t>
            </a:r>
            <a:r>
              <a:rPr lang="pt-BR" dirty="0"/>
              <a:t>. </a:t>
            </a:r>
          </a:p>
          <a:p>
            <a:endParaRPr lang="pt-BR" dirty="0"/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pt-BR" dirty="0"/>
              <a:t>novas implementações se tornam mais confiáveis e reutilizáveis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endParaRPr lang="pt-BR" dirty="0"/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pt-BR" dirty="0"/>
              <a:t>Segurança em alterar código legado</a:t>
            </a:r>
          </a:p>
        </p:txBody>
      </p:sp>
      <p:pic>
        <p:nvPicPr>
          <p:cNvPr id="5" name="Picture 4" descr="A black sign with white text&#10;&#10;Description automatically generated">
            <a:extLst>
              <a:ext uri="{FF2B5EF4-FFF2-40B4-BE49-F238E27FC236}">
                <a16:creationId xmlns:a16="http://schemas.microsoft.com/office/drawing/2014/main" id="{368F9594-EEBA-4020-8195-6759F3EA39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5479" y="3228301"/>
            <a:ext cx="3672410" cy="25190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090959B-87F3-4D70-A7C5-F782BBA80C6F}"/>
              </a:ext>
            </a:extLst>
          </p:cNvPr>
          <p:cNvSpPr/>
          <p:nvPr/>
        </p:nvSpPr>
        <p:spPr>
          <a:xfrm>
            <a:off x="6390403" y="3954557"/>
            <a:ext cx="4739787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b="1" dirty="0"/>
              <a:t>... e preparado para automação.</a:t>
            </a:r>
            <a:endParaRPr lang="pt-BR" dirty="0"/>
          </a:p>
          <a:p>
            <a:endParaRPr lang="pt-BR" dirty="0"/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pt-BR" dirty="0"/>
              <a:t>Habilita a automação,  o que é parte fundamental da integração contínua.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endParaRPr lang="pt-BR" dirty="0"/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pt-BR" dirty="0"/>
              <a:t>Execução frequente e rápida</a:t>
            </a:r>
          </a:p>
        </p:txBody>
      </p:sp>
      <p:pic>
        <p:nvPicPr>
          <p:cNvPr id="12" name="Picture 11" descr="A close up of a sign&#10;&#10;Description automatically generated">
            <a:extLst>
              <a:ext uri="{FF2B5EF4-FFF2-40B4-BE49-F238E27FC236}">
                <a16:creationId xmlns:a16="http://schemas.microsoft.com/office/drawing/2014/main" id="{AD02BC4E-4AED-4320-A9EF-7A82248189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5229" y="1133283"/>
            <a:ext cx="4530133" cy="2495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949349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Benefícios do TDD – </a:t>
            </a:r>
            <a:r>
              <a:rPr lang="pt-BR" dirty="0" err="1">
                <a:latin typeface="Segoe UI" panose="020B0502040204020203" pitchFamily="34" charset="0"/>
                <a:cs typeface="Segoe UI" panose="020B0502040204020203" pitchFamily="34" charset="0"/>
              </a:rPr>
              <a:t>It´s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dirty="0" err="1">
                <a:latin typeface="Segoe UI" panose="020B0502040204020203" pitchFamily="34" charset="0"/>
                <a:cs typeface="Segoe UI" panose="020B0502040204020203" pitchFamily="34" charset="0"/>
              </a:rPr>
              <a:t>alive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!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6B71DD1-DAC6-4E53-8452-D8DD3E5EEEFF}"/>
              </a:ext>
            </a:extLst>
          </p:cNvPr>
          <p:cNvSpPr/>
          <p:nvPr/>
        </p:nvSpPr>
        <p:spPr>
          <a:xfrm>
            <a:off x="911424" y="1531670"/>
            <a:ext cx="4378420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000" b="1" dirty="0"/>
              <a:t>Documentação “viva”</a:t>
            </a:r>
            <a:endParaRPr lang="pt-BR" sz="2000" dirty="0"/>
          </a:p>
          <a:p>
            <a:endParaRPr lang="pt-BR" sz="2000" dirty="0"/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pt-BR" sz="2000" dirty="0"/>
              <a:t>Documentação escrita X feedback automatizado e constante dos testes</a:t>
            </a:r>
          </a:p>
          <a:p>
            <a:pPr marL="342900" indent="-342900" algn="just">
              <a:buFont typeface="Wingdings" panose="05000000000000000000" pitchFamily="2" charset="2"/>
              <a:buChar char="ü"/>
            </a:pPr>
            <a:endParaRPr lang="pt-BR" sz="2000" dirty="0"/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pt-BR" sz="2000" dirty="0"/>
              <a:t>facilita a manutenção e o compreensão do código</a:t>
            </a:r>
          </a:p>
          <a:p>
            <a:pPr marL="342900" indent="-342900" algn="just">
              <a:buFont typeface="Wingdings" panose="05000000000000000000" pitchFamily="2" charset="2"/>
              <a:buChar char="ü"/>
            </a:pPr>
            <a:endParaRPr lang="pt-BR" sz="2000" dirty="0"/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pt-BR" sz="2000" dirty="0"/>
              <a:t> diminui a necessidade de debug</a:t>
            </a:r>
          </a:p>
          <a:p>
            <a:pPr marL="342900" indent="-342900" algn="just">
              <a:buFont typeface="Wingdings" panose="05000000000000000000" pitchFamily="2" charset="2"/>
              <a:buChar char="ü"/>
            </a:pPr>
            <a:endParaRPr lang="pt-BR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C2C9F1-C1AF-4DB0-BEE7-6DA1C4C118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364120"/>
            <a:ext cx="4743450" cy="3505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 descr="A picture containing drawing&#10;&#10;Description automatically generated">
            <a:extLst>
              <a:ext uri="{FF2B5EF4-FFF2-40B4-BE49-F238E27FC236}">
                <a16:creationId xmlns:a16="http://schemas.microsoft.com/office/drawing/2014/main" id="{A377DA70-4890-4D1A-A087-8E1F502C46A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588" y="5424091"/>
            <a:ext cx="648072" cy="64807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F4B69B7-EB30-4123-8348-C859F79EED83}"/>
              </a:ext>
            </a:extLst>
          </p:cNvPr>
          <p:cNvSpPr/>
          <p:nvPr/>
        </p:nvSpPr>
        <p:spPr>
          <a:xfrm>
            <a:off x="2730998" y="5425832"/>
            <a:ext cx="674937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dirty="0"/>
              <a:t>Só os testes são suficientes como documentação? </a:t>
            </a:r>
          </a:p>
          <a:p>
            <a:pPr algn="ctr"/>
            <a:r>
              <a:rPr lang="pt-BR" dirty="0"/>
              <a:t>Com certeza, não. Entretanto eles serão parte importante disso.</a:t>
            </a:r>
          </a:p>
        </p:txBody>
      </p:sp>
    </p:spTree>
    <p:extLst>
      <p:ext uri="{BB962C8B-B14F-4D97-AF65-F5344CB8AC3E}">
        <p14:creationId xmlns:p14="http://schemas.microsoft.com/office/powerpoint/2010/main" val="2686420939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Benefícios do TDD – </a:t>
            </a:r>
            <a:r>
              <a:rPr lang="pt-BR" dirty="0" err="1">
                <a:latin typeface="Segoe UI" panose="020B0502040204020203" pitchFamily="34" charset="0"/>
                <a:cs typeface="Segoe UI" panose="020B0502040204020203" pitchFamily="34" charset="0"/>
              </a:rPr>
              <a:t>Keep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 it SIMPLE!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6B71DD1-DAC6-4E53-8452-D8DD3E5EEEFF}"/>
              </a:ext>
            </a:extLst>
          </p:cNvPr>
          <p:cNvSpPr/>
          <p:nvPr/>
        </p:nvSpPr>
        <p:spPr>
          <a:xfrm>
            <a:off x="767408" y="2151726"/>
            <a:ext cx="4378420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000" b="1" dirty="0"/>
              <a:t>Simplicidade</a:t>
            </a:r>
            <a:endParaRPr lang="pt-BR" sz="2000" dirty="0"/>
          </a:p>
          <a:p>
            <a:endParaRPr lang="pt-BR" sz="2000" dirty="0"/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pt-BR" sz="2000" dirty="0"/>
              <a:t>Busca satisfazer o cenário unitário de teste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pt-BR" sz="2000" dirty="0"/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pt-BR" sz="2000" dirty="0"/>
              <a:t>Solução simples x Maneira simples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pt-BR" sz="2000" dirty="0"/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pt-BR" sz="2000" dirty="0"/>
              <a:t>Baby </a:t>
            </a:r>
            <a:r>
              <a:rPr lang="pt-BR" sz="2000" dirty="0" err="1"/>
              <a:t>steps</a:t>
            </a:r>
            <a:endParaRPr lang="pt-BR" sz="2000" dirty="0"/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pt-BR" sz="2000" dirty="0"/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pt-BR" sz="2000" dirty="0"/>
          </a:p>
        </p:txBody>
      </p:sp>
      <p:pic>
        <p:nvPicPr>
          <p:cNvPr id="5" name="Picture 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86A42F8F-C68E-4168-9BD3-121B1C27A9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8998" y="1385928"/>
            <a:ext cx="5372995" cy="4086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072538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2E36C82-5549-43BE-BC49-76AABD625A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6780" y="4042123"/>
            <a:ext cx="934732" cy="934732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Benefícios do TDD – Muito além dos testes.... DESIGN!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6B71DD1-DAC6-4E53-8452-D8DD3E5EEEFF}"/>
              </a:ext>
            </a:extLst>
          </p:cNvPr>
          <p:cNvSpPr/>
          <p:nvPr/>
        </p:nvSpPr>
        <p:spPr>
          <a:xfrm>
            <a:off x="738438" y="1041531"/>
            <a:ext cx="504056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b="1" dirty="0"/>
              <a:t>Melhor reflexão sobre o design</a:t>
            </a:r>
            <a:endParaRPr lang="pt-BR" dirty="0"/>
          </a:p>
          <a:p>
            <a:endParaRPr lang="pt-BR" dirty="0"/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pt-BR" dirty="0"/>
              <a:t>O desenvolvimento dirigido auxilia na tomada de decisões de design</a:t>
            </a:r>
          </a:p>
          <a:p>
            <a:pPr algn="just"/>
            <a:r>
              <a:rPr lang="pt-BR" dirty="0"/>
              <a:t> 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pt-BR" dirty="0"/>
              <a:t>diminui a complexidade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endParaRPr lang="pt-BR" dirty="0"/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pt-BR" dirty="0"/>
              <a:t>aumenta a qualidade da solução</a:t>
            </a:r>
          </a:p>
        </p:txBody>
      </p:sp>
      <p:pic>
        <p:nvPicPr>
          <p:cNvPr id="5" name="Picture 4" descr="A close up of a person&#10;&#10;Description automatically generated">
            <a:extLst>
              <a:ext uri="{FF2B5EF4-FFF2-40B4-BE49-F238E27FC236}">
                <a16:creationId xmlns:a16="http://schemas.microsoft.com/office/drawing/2014/main" id="{41AA8202-D55A-4D58-BBEC-7ACDD4D49B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0302" y="3626854"/>
            <a:ext cx="3616832" cy="18576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0A1BBA7-E8FD-4178-8498-19E2EC2CE855}"/>
              </a:ext>
            </a:extLst>
          </p:cNvPr>
          <p:cNvSpPr/>
          <p:nvPr/>
        </p:nvSpPr>
        <p:spPr>
          <a:xfrm>
            <a:off x="6491725" y="4509489"/>
            <a:ext cx="473978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b="1" dirty="0"/>
              <a:t>Então a dica é FOCO nos testes</a:t>
            </a:r>
            <a:endParaRPr lang="pt-BR" dirty="0"/>
          </a:p>
          <a:p>
            <a:endParaRPr lang="pt-BR" dirty="0"/>
          </a:p>
        </p:txBody>
      </p:sp>
      <p:pic>
        <p:nvPicPr>
          <p:cNvPr id="7" name="Picture 6" descr="A close up of an animal&#10;&#10;Description automatically generated">
            <a:extLst>
              <a:ext uri="{FF2B5EF4-FFF2-40B4-BE49-F238E27FC236}">
                <a16:creationId xmlns:a16="http://schemas.microsoft.com/office/drawing/2014/main" id="{51597312-5C27-4443-BAAA-0AD2AB8912C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063"/>
          <a:stretch/>
        </p:blipFill>
        <p:spPr>
          <a:xfrm>
            <a:off x="7608166" y="1772814"/>
            <a:ext cx="2601728" cy="21310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57279975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3"/>
          <p:cNvSpPr/>
          <p:nvPr/>
        </p:nvSpPr>
        <p:spPr>
          <a:xfrm>
            <a:off x="335360" y="3077189"/>
            <a:ext cx="9361040" cy="639278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vl="0">
              <a:lnSpc>
                <a:spcPts val="4600"/>
              </a:lnSpc>
            </a:pPr>
            <a:r>
              <a:rPr lang="en-US" sz="3600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Referências</a:t>
            </a:r>
            <a:endParaRPr lang="en-US" sz="3600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Imagem 2" descr="Homem de terno e gravata&#10;&#10;Descrição gerada automaticamente">
            <a:extLst>
              <a:ext uri="{FF2B5EF4-FFF2-40B4-BE49-F238E27FC236}">
                <a16:creationId xmlns:a16="http://schemas.microsoft.com/office/drawing/2014/main" id="{B7CF9731-B742-4361-B426-B113AA0D89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816" y="2165678"/>
            <a:ext cx="3312368" cy="252664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22912050"/>
      </p:ext>
    </p:extLst>
  </p:cSld>
  <p:clrMapOvr>
    <a:masterClrMapping/>
  </p:clrMapOvr>
  <p:transition>
    <p:fade thruBlk="1"/>
  </p:transition>
</p:sld>
</file>

<file path=ppt/theme/theme1.xml><?xml version="1.0" encoding="utf-8"?>
<a:theme xmlns:a="http://schemas.openxmlformats.org/drawingml/2006/main" name="Office Theme">
  <a:themeElements>
    <a:clrScheme name="B3">
      <a:dk1>
        <a:srgbClr val="5A5F5F"/>
      </a:dk1>
      <a:lt1>
        <a:sysClr val="window" lastClr="FFFFFF"/>
      </a:lt1>
      <a:dk2>
        <a:srgbClr val="053273"/>
      </a:dk2>
      <a:lt2>
        <a:srgbClr val="FFFFFF"/>
      </a:lt2>
      <a:accent1>
        <a:srgbClr val="00AFE6"/>
      </a:accent1>
      <a:accent2>
        <a:srgbClr val="E17D1E"/>
      </a:accent2>
      <a:accent3>
        <a:srgbClr val="0064B4"/>
      </a:accent3>
      <a:accent4>
        <a:srgbClr val="FFD769"/>
      </a:accent4>
      <a:accent5>
        <a:srgbClr val="46C8F5"/>
      </a:accent5>
      <a:accent6>
        <a:srgbClr val="8CD7FA"/>
      </a:accent6>
      <a:hlink>
        <a:srgbClr val="00AFE6"/>
      </a:hlink>
      <a:folHlink>
        <a:srgbClr val="0064B4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85000"/>
          </a:schemeClr>
        </a:solidFill>
        <a:ln>
          <a:noFill/>
        </a:ln>
        <a:effectLst/>
      </a:spPr>
      <a:bodyPr rtlCol="0" anchor="ctr"/>
      <a:lstStyle>
        <a:defPPr algn="ctr">
          <a:defRPr dirty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1996EFEF7D0459479C2B077F9CC506F4" ma:contentTypeVersion="10" ma:contentTypeDescription="Crie um novo documento." ma:contentTypeScope="" ma:versionID="43cd10b64f265b7dd32059be640333a9">
  <xsd:schema xmlns:xsd="http://www.w3.org/2001/XMLSchema" xmlns:xs="http://www.w3.org/2001/XMLSchema" xmlns:p="http://schemas.microsoft.com/office/2006/metadata/properties" xmlns:ns1="http://schemas.microsoft.com/sharepoint/v3" xmlns:ns2="80facd6c-f04a-426f-adbd-b3840a7840bd" xmlns:ns3="d33496c5-bd94-446e-a363-fca1fec0d15a" targetNamespace="http://schemas.microsoft.com/office/2006/metadata/properties" ma:root="true" ma:fieldsID="0d6b128c5ce9545d0d2912f9a975af95" ns1:_="" ns2:_="" ns3:_="">
    <xsd:import namespace="http://schemas.microsoft.com/sharepoint/v3"/>
    <xsd:import namespace="80facd6c-f04a-426f-adbd-b3840a7840bd"/>
    <xsd:import namespace="d33496c5-bd94-446e-a363-fca1fec0d15a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Agendamento de Data de Início" ma:description="Data de Início de Agendamento é uma coluna de site criada pelo recurso de Publicação. Ela é usada para especificar a data e hora em que essa página aparecerá pela primeira vez aos visitantes do site." ma:internalName="PublishingStartDate">
      <xsd:simpleType>
        <xsd:restriction base="dms:Unknown"/>
      </xsd:simpleType>
    </xsd:element>
    <xsd:element name="PublishingExpirationDate" ma:index="9" nillable="true" ma:displayName="Agendamento de Data de Término" ma:description="Data Final de Agendamento é uma coluna de site criada pelo recurso de Publicação. Ela é usada para especificar a data e a hora em que essa página não será mais exibida aos visitantes do site." ma:internalName="PublishingExpirationDat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0facd6c-f04a-426f-adbd-b3840a7840b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MediaServiceAutoTags" ma:internalName="MediaServiceAutoTags" ma:readOnly="true">
      <xsd:simpleType>
        <xsd:restriction base="dms:Text"/>
      </xsd:simpleType>
    </xsd:element>
    <xsd:element name="MediaServiceOCR" ma:index="13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33496c5-bd94-446e-a363-fca1fec0d15a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EF3FD83-2601-46A9-AA9B-655B326F1C5E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customXml/itemProps2.xml><?xml version="1.0" encoding="utf-8"?>
<ds:datastoreItem xmlns:ds="http://schemas.openxmlformats.org/officeDocument/2006/customXml" ds:itemID="{98DACE87-CD74-4C35-ADF8-12B4276F2F6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B30B8D0-9C02-4061-951A-8B7B3A86F5B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80facd6c-f04a-426f-adbd-b3840a7840bd"/>
    <ds:schemaRef ds:uri="d33496c5-bd94-446e-a363-fca1fec0d15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328</Words>
  <Application>Microsoft Office PowerPoint</Application>
  <PresentationFormat>Widescreen</PresentationFormat>
  <Paragraphs>81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Segoe UI</vt:lpstr>
      <vt:lpstr>Wingdings</vt:lpstr>
      <vt:lpstr>Office Theme</vt:lpstr>
      <vt:lpstr>TDD - Benefícios</vt:lpstr>
      <vt:lpstr>Recapitulando...</vt:lpstr>
      <vt:lpstr>PowerPoint Presentation</vt:lpstr>
      <vt:lpstr>Benefícios do TDD – Feedback constante</vt:lpstr>
      <vt:lpstr>Benefícios do TDD – TESTES UNITÁRIOS PRONTOS e AUTOMATIZADOS!</vt:lpstr>
      <vt:lpstr>Benefícios do TDD – It´s alive!</vt:lpstr>
      <vt:lpstr>Benefícios do TDD – Keep it SIMPLE!</vt:lpstr>
      <vt:lpstr>Benefícios do TDD – Muito além dos testes.... DESIGN!</vt:lpstr>
      <vt:lpstr>PowerPoint Presentation</vt:lpstr>
      <vt:lpstr>REFERÊNCIAS BIBLIOGRÁFICAS</vt:lpstr>
      <vt:lpstr>TDD - Benefícios   prestador-paulo.kolbe@b3.com.br/ paulo.kolbe@gft.com</vt:lpstr>
    </vt:vector>
  </TitlesOfParts>
  <Manager/>
  <Company>BVMF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subject/>
  <dc:creator>Idelson Alves Neto</dc:creator>
  <cp:keywords/>
  <dc:description/>
  <cp:lastModifiedBy>Kolbe, Paulo Henrique</cp:lastModifiedBy>
  <cp:revision>221</cp:revision>
  <dcterms:created xsi:type="dcterms:W3CDTF">2016-08-02T14:53:12Z</dcterms:created>
  <dcterms:modified xsi:type="dcterms:W3CDTF">2020-07-08T16:17:50Z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NewReviewCycle">
    <vt:lpwstr/>
  </property>
  <property fmtid="{D5CDD505-2E9C-101B-9397-08002B2CF9AE}" pid="3" name="ContentTypeId">
    <vt:lpwstr>0x0101001996EFEF7D0459479C2B077F9CC506F4</vt:lpwstr>
  </property>
  <property fmtid="{D5CDD505-2E9C-101B-9397-08002B2CF9AE}" pid="4" name="MSIP_Label_ff4334fd-4d03-49cd-9ac2-95013ea5131b_Enabled">
    <vt:lpwstr>True</vt:lpwstr>
  </property>
  <property fmtid="{D5CDD505-2E9C-101B-9397-08002B2CF9AE}" pid="5" name="MSIP_Label_ff4334fd-4d03-49cd-9ac2-95013ea5131b_SiteId">
    <vt:lpwstr>f9cfd8cb-c4a5-4677-b65d-3150dda310c9</vt:lpwstr>
  </property>
  <property fmtid="{D5CDD505-2E9C-101B-9397-08002B2CF9AE}" pid="6" name="MSIP_Label_ff4334fd-4d03-49cd-9ac2-95013ea5131b_Owner">
    <vt:lpwstr>idalves@bvmf.com.br</vt:lpwstr>
  </property>
  <property fmtid="{D5CDD505-2E9C-101B-9397-08002B2CF9AE}" pid="7" name="MSIP_Label_ff4334fd-4d03-49cd-9ac2-95013ea5131b_SetDate">
    <vt:lpwstr>2020-03-16T18:42:19.7806483Z</vt:lpwstr>
  </property>
  <property fmtid="{D5CDD505-2E9C-101B-9397-08002B2CF9AE}" pid="8" name="MSIP_Label_ff4334fd-4d03-49cd-9ac2-95013ea5131b_Name">
    <vt:lpwstr>B3</vt:lpwstr>
  </property>
  <property fmtid="{D5CDD505-2E9C-101B-9397-08002B2CF9AE}" pid="9" name="MSIP_Label_ff4334fd-4d03-49cd-9ac2-95013ea5131b_Application">
    <vt:lpwstr>Microsoft Azure Information Protection</vt:lpwstr>
  </property>
  <property fmtid="{D5CDD505-2E9C-101B-9397-08002B2CF9AE}" pid="10" name="MSIP_Label_ff4334fd-4d03-49cd-9ac2-95013ea5131b_ActionId">
    <vt:lpwstr>31ff6f87-870a-421f-9544-5feecaffd8fc</vt:lpwstr>
  </property>
  <property fmtid="{D5CDD505-2E9C-101B-9397-08002B2CF9AE}" pid="11" name="MSIP_Label_ff4334fd-4d03-49cd-9ac2-95013ea5131b_Extended_MSFT_Method">
    <vt:lpwstr>Manual</vt:lpwstr>
  </property>
  <property fmtid="{D5CDD505-2E9C-101B-9397-08002B2CF9AE}" pid="12" name="MSIP_Label_4aeda764-ac5d-4c78-8b24-fe1405747852_Enabled">
    <vt:lpwstr>True</vt:lpwstr>
  </property>
  <property fmtid="{D5CDD505-2E9C-101B-9397-08002B2CF9AE}" pid="13" name="MSIP_Label_4aeda764-ac5d-4c78-8b24-fe1405747852_SiteId">
    <vt:lpwstr>f9cfd8cb-c4a5-4677-b65d-3150dda310c9</vt:lpwstr>
  </property>
  <property fmtid="{D5CDD505-2E9C-101B-9397-08002B2CF9AE}" pid="14" name="MSIP_Label_4aeda764-ac5d-4c78-8b24-fe1405747852_SetDate">
    <vt:lpwstr>2020-03-16T18:42:19.7806483Z</vt:lpwstr>
  </property>
  <property fmtid="{D5CDD505-2E9C-101B-9397-08002B2CF9AE}" pid="15" name="MSIP_Label_4aeda764-ac5d-4c78-8b24-fe1405747852_Name">
    <vt:lpwstr>Interna</vt:lpwstr>
  </property>
  <property fmtid="{D5CDD505-2E9C-101B-9397-08002B2CF9AE}" pid="16" name="MSIP_Label_4aeda764-ac5d-4c78-8b24-fe1405747852_ActionId">
    <vt:lpwstr>31ff6f87-870a-421f-9544-5feecaffd8fc</vt:lpwstr>
  </property>
  <property fmtid="{D5CDD505-2E9C-101B-9397-08002B2CF9AE}" pid="17" name="MSIP_Label_4aeda764-ac5d-4c78-8b24-fe1405747852_Extended_MSFT_Method">
    <vt:lpwstr>Manual</vt:lpwstr>
  </property>
  <property fmtid="{D5CDD505-2E9C-101B-9397-08002B2CF9AE}" pid="18" name="Sensitivity">
    <vt:lpwstr>B3 Interna</vt:lpwstr>
  </property>
</Properties>
</file>